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3" r:id="rId4"/>
    <p:sldId id="273" r:id="rId5"/>
    <p:sldId id="271" r:id="rId6"/>
    <p:sldId id="276" r:id="rId7"/>
    <p:sldId id="262" r:id="rId8"/>
    <p:sldId id="265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85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6B92E2-4F53-4DD5-AEDC-BDFFCB423745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120579E-D57B-48C0-8C1D-67D68A9BA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929618" cy="37862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Bahnschrift SemiCondensed" pitchFamily="34" charset="0"/>
                <a:ea typeface="Batang" pitchFamily="18" charset="-127"/>
              </a:rPr>
              <a:t>СОВМЕСТНАЯ ПАРТНЕРСКАЯ ДЕЯТЕЛЬНОСТЬ ВЗРОСЛОГО </a:t>
            </a:r>
            <a:br>
              <a:rPr lang="ru-RU" dirty="0" smtClean="0">
                <a:solidFill>
                  <a:srgbClr val="FFFF00"/>
                </a:solidFill>
                <a:latin typeface="Bahnschrift SemiCondensed" pitchFamily="34" charset="0"/>
                <a:ea typeface="Batang" pitchFamily="18" charset="-127"/>
              </a:rPr>
            </a:br>
            <a:r>
              <a:rPr lang="ru-RU" dirty="0" smtClean="0">
                <a:solidFill>
                  <a:srgbClr val="FFFF00"/>
                </a:solidFill>
                <a:latin typeface="Bahnschrift SemiCondensed" pitchFamily="34" charset="0"/>
                <a:ea typeface="Batang" pitchFamily="18" charset="-127"/>
              </a:rPr>
              <a:t>С ДЕТЬМИ ДОШКОЛЬНОГО ВОЗРАСТА</a:t>
            </a:r>
            <a:endParaRPr lang="ru-RU" dirty="0">
              <a:solidFill>
                <a:srgbClr val="FFFF00"/>
              </a:solidFill>
              <a:latin typeface="Bahnschrift SemiCondensed" pitchFamily="34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143512"/>
            <a:ext cx="3746696" cy="145001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Воспитатель: </a:t>
            </a:r>
            <a:r>
              <a:rPr lang="ru-RU" dirty="0" smtClean="0"/>
              <a:t>Сергеева С.В.</a:t>
            </a:r>
            <a:endParaRPr lang="ru-RU" dirty="0" smtClean="0"/>
          </a:p>
          <a:p>
            <a:r>
              <a:rPr lang="ru-RU" dirty="0" smtClean="0"/>
              <a:t>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0"/>
            <a:ext cx="7715250" cy="66437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 организации образовательной партнерской деятельности меняется и положение детей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0" dirty="0" smtClean="0">
                <a:solidFill>
                  <a:schemeClr val="tx1"/>
                </a:solidFill>
              </a:rPr>
              <a:t>- </a:t>
            </a:r>
            <a:r>
              <a:rPr lang="ru-RU" sz="2700" b="0" dirty="0" smtClean="0">
                <a:solidFill>
                  <a:schemeClr val="tx1"/>
                </a:solidFill>
              </a:rPr>
              <a:t>дети могут сами решать, участвовать им или нет в общей работе</a:t>
            </a:r>
            <a:r>
              <a:rPr lang="en-US" sz="2700" b="0" dirty="0" smtClean="0">
                <a:solidFill>
                  <a:schemeClr val="tx1"/>
                </a:solidFill>
              </a:rPr>
              <a:t>;</a:t>
            </a:r>
            <a:r>
              <a:rPr lang="ru-RU" sz="2700" b="0" dirty="0" smtClean="0">
                <a:solidFill>
                  <a:schemeClr val="tx1"/>
                </a:solidFill>
              </a:rPr>
              <a:t> </a:t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2700" b="0" dirty="0" smtClean="0">
                <a:solidFill>
                  <a:schemeClr val="tx1"/>
                </a:solidFill>
              </a:rPr>
              <a:t>– вырабатывается порядок и организация совместной деятельности: свободное размещение детей, общение с другими детьми, перемещение по мере необходимости</a:t>
            </a:r>
            <a:r>
              <a:rPr lang="en-US" sz="2700" b="0" dirty="0" smtClean="0">
                <a:solidFill>
                  <a:schemeClr val="tx1"/>
                </a:solidFill>
              </a:rPr>
              <a:t>;</a:t>
            </a:r>
            <a:r>
              <a:rPr lang="ru-RU" sz="2700" b="0" dirty="0" smtClean="0">
                <a:solidFill>
                  <a:schemeClr val="tx1"/>
                </a:solidFill>
              </a:rPr>
              <a:t/>
            </a:r>
            <a:br>
              <a:rPr lang="ru-RU" sz="2700" b="0" dirty="0" smtClean="0">
                <a:solidFill>
                  <a:schemeClr val="tx1"/>
                </a:solidFill>
              </a:rPr>
            </a:br>
            <a:r>
              <a:rPr lang="ru-RU" sz="2700" b="0" dirty="0" smtClean="0">
                <a:solidFill>
                  <a:schemeClr val="tx1"/>
                </a:solidFill>
              </a:rPr>
              <a:t>– дети могут работать в разном темпе( объем работы каждый определяет для  себя сам, что он сделает хорошо и доведет начатое до конца.</a:t>
            </a:r>
            <a:r>
              <a:rPr lang="ru-RU" sz="2400" b="0" dirty="0" smtClean="0">
                <a:solidFill>
                  <a:schemeClr val="tx1"/>
                </a:solidFill>
              </a:rPr>
              <a:t/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1500174"/>
            <a:ext cx="7467600" cy="17859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СПАСИБО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ЗА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ВНИМАНИЕ!!!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7457256" cy="606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Актуальность партнерской                  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                        деятельности: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В связи с введением ФГОС дошкольного образования меняются подходы к организации деятельности в детском саду. Одним из ведущих видов деятельности становится совместная деятельность взрослого с ребенком, в которой педагог становится партнером.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Основные признаки совместной деятельности: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- наличие партнерской позиции взрослого</a:t>
            </a:r>
            <a:r>
              <a:rPr lang="en-US" sz="2600" dirty="0" smtClean="0"/>
              <a:t>;</a:t>
            </a:r>
            <a:r>
              <a:rPr lang="ru-RU" sz="2600" dirty="0" smtClean="0"/>
              <a:t>  </a:t>
            </a:r>
          </a:p>
          <a:p>
            <a:pPr>
              <a:buNone/>
            </a:pPr>
            <a:r>
              <a:rPr lang="ru-RU" sz="2600" dirty="0" smtClean="0"/>
              <a:t>  - наличие партнерской формы организации деятельности</a:t>
            </a:r>
            <a:r>
              <a:rPr lang="en-US" sz="2600" dirty="0" smtClean="0"/>
              <a:t>.</a:t>
            </a:r>
            <a:endParaRPr lang="ru-RU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560840" cy="13572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Партнерская </a:t>
            </a:r>
            <a:r>
              <a:rPr lang="ru-RU" dirty="0" smtClean="0">
                <a:solidFill>
                  <a:srgbClr val="FF0000"/>
                </a:solidFill>
              </a:rPr>
              <a:t>  позиция воспитателя   предполагает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428868"/>
            <a:ext cx="7241232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-</a:t>
            </a:r>
            <a:r>
              <a:rPr lang="ru-RU" sz="2400" dirty="0" smtClean="0"/>
              <a:t>принятие демократичного стиля отношений, а не авторитарного, сопряженного с учительской позицией;</a:t>
            </a:r>
          </a:p>
          <a:p>
            <a:pPr>
              <a:buNone/>
            </a:pPr>
            <a:r>
              <a:rPr lang="ru-RU" sz="2400" dirty="0" smtClean="0"/>
              <a:t>-воспитатель всегда приглашает детей к деятельности непринужденно:   </a:t>
            </a:r>
          </a:p>
          <a:p>
            <a:pPr>
              <a:buNone/>
            </a:pPr>
            <a:r>
              <a:rPr lang="ru-RU" sz="2400" dirty="0" smtClean="0"/>
              <a:t>     -Давайте сегодня…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ru-RU" sz="2400" dirty="0" smtClean="0"/>
              <a:t>  -Кто хочет устраивайтесь удобнее…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ru-RU" sz="2400" dirty="0" smtClean="0"/>
              <a:t>  -Кто хочет присоединяйтесь…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Партнерство взрослого с детьми </a:t>
            </a:r>
            <a:r>
              <a:rPr lang="ru-RU" dirty="0" smtClean="0">
                <a:solidFill>
                  <a:srgbClr val="FF0000"/>
                </a:solidFill>
              </a:rPr>
              <a:t>предполагает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sz="2400" dirty="0" smtClean="0"/>
              <a:t>включенность взрослого в деятельности наравне с детьми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-</a:t>
            </a:r>
            <a:r>
              <a:rPr lang="ru-RU" sz="2400" dirty="0" smtClean="0"/>
              <a:t>добровольное присоединение детей к деятельности</a:t>
            </a:r>
            <a:r>
              <a:rPr lang="en-US" sz="2400" dirty="0" smtClean="0"/>
              <a:t> </a:t>
            </a:r>
            <a:r>
              <a:rPr lang="ru-RU" sz="2400" dirty="0" smtClean="0"/>
              <a:t>(без психического и дисциплинарного принуждения)</a:t>
            </a:r>
            <a:r>
              <a:rPr lang="en-US" sz="2400" dirty="0" smtClean="0"/>
              <a:t>;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-</a:t>
            </a:r>
            <a:r>
              <a:rPr lang="ru-RU" sz="2400" dirty="0" smtClean="0"/>
              <a:t>свободное общение и перемещение детей во время деятельности</a:t>
            </a:r>
            <a:r>
              <a:rPr lang="en-US" sz="2400" dirty="0" smtClean="0"/>
              <a:t> </a:t>
            </a:r>
            <a:r>
              <a:rPr lang="ru-RU" sz="2400" dirty="0" smtClean="0"/>
              <a:t>(при соответствующей организации рабочего пространства)</a:t>
            </a:r>
            <a:r>
              <a:rPr lang="en-US" sz="2400" dirty="0" smtClean="0"/>
              <a:t>;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-</a:t>
            </a:r>
            <a:r>
              <a:rPr lang="ru-RU" sz="2400" dirty="0" smtClean="0"/>
              <a:t>открытый временной конец</a:t>
            </a:r>
            <a:r>
              <a:rPr lang="en-US" sz="2400" dirty="0" smtClean="0"/>
              <a:t> </a:t>
            </a:r>
            <a:r>
              <a:rPr lang="ru-RU" sz="2400" dirty="0" smtClean="0"/>
              <a:t>(каждый работает в своем темпе)</a:t>
            </a:r>
            <a:r>
              <a:rPr lang="en-US" sz="2400" dirty="0" smtClean="0"/>
              <a:t>.</a:t>
            </a:r>
            <a:endParaRPr lang="ru-RU" sz="2400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57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2033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Сравнительная характеристика особенностей партнерской и учительской позиции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15262" cy="499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048"/>
                <a:gridCol w="3786214"/>
              </a:tblGrid>
              <a:tr h="23431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Партнер - всегда</a:t>
                      </a:r>
                      <a:r>
                        <a:rPr lang="ru-RU" sz="2400" baseline="0" dirty="0" smtClean="0"/>
                        <a:t> равноправный участник дела и связан с другими взаимным уважением.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Учитель</a:t>
                      </a:r>
                      <a:r>
                        <a:rPr lang="ru-RU" sz="2400" baseline="0" dirty="0" smtClean="0"/>
                        <a:t> – руководитель, непосредственно не включенный в деятельность, дает задание (объясняет) и контролирует.</a:t>
                      </a:r>
                      <a:endParaRPr lang="ru-RU" sz="2400" dirty="0"/>
                    </a:p>
                  </a:txBody>
                  <a:tcPr/>
                </a:tc>
              </a:tr>
              <a:tr h="234316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Взрослый – партнер , рядом с детьми</a:t>
                      </a:r>
                      <a:r>
                        <a:rPr lang="ru-RU" sz="2400" baseline="0" dirty="0" smtClean="0"/>
                        <a:t> в едином пространстве (например, сидящий в кругу с детьми за общим столом).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Взрослый</a:t>
                      </a:r>
                      <a:r>
                        <a:rPr lang="ru-RU" sz="2400" baseline="0" dirty="0" smtClean="0"/>
                        <a:t> – учитель, отдален от детей, вне круга, над ними, перемещается для контроля оценивает, нависает «над» ребенком.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Совместная партнерская деятельность взрослого с детьми должна задействовать двойную мотивацию: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-с одной стороны, стремление быть со взрослым, подражать ему, сотрудничать с ним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с другой- стремление делать то, что интересно</a:t>
            </a:r>
            <a:r>
              <a:rPr lang="en-US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6500" smtClean="0">
                <a:solidFill>
                  <a:srgbClr val="FF0000"/>
                </a:solidFill>
              </a:rPr>
              <a:t>Партнерство взрослого с детьми предполагает:</a:t>
            </a:r>
          </a:p>
          <a:p>
            <a:pPr>
              <a:lnSpc>
                <a:spcPct val="150000"/>
              </a:lnSpc>
              <a:buNone/>
            </a:pPr>
            <a:r>
              <a:rPr lang="en-US" sz="5100" smtClean="0"/>
              <a:t>-</a:t>
            </a:r>
            <a:r>
              <a:rPr lang="ru-RU" sz="5100" smtClean="0"/>
              <a:t> Развитие потребности ребенка в соответствии с его возрастными возможностями в общении с взрослыми и сверстниками</a:t>
            </a:r>
            <a:r>
              <a:rPr lang="en-US" sz="5100" smtClean="0"/>
              <a:t>;</a:t>
            </a:r>
            <a:r>
              <a:rPr lang="ru-RU" sz="510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5100" smtClean="0"/>
              <a:t>-</a:t>
            </a:r>
            <a:r>
              <a:rPr lang="ru-RU" sz="5100" smtClean="0"/>
              <a:t> Развитие умения вступать в процесс общения</a:t>
            </a:r>
            <a:r>
              <a:rPr lang="en-US" sz="5100" smtClean="0"/>
              <a:t>;</a:t>
            </a:r>
            <a:endParaRPr lang="ru-RU" sz="5100" smtClean="0"/>
          </a:p>
          <a:p>
            <a:pPr>
              <a:lnSpc>
                <a:spcPct val="150000"/>
              </a:lnSpc>
              <a:buNone/>
            </a:pPr>
            <a:r>
              <a:rPr lang="en-US" sz="5100" smtClean="0"/>
              <a:t>-</a:t>
            </a:r>
            <a:r>
              <a:rPr lang="ru-RU" sz="5100" smtClean="0"/>
              <a:t> Развитие умения ориентироваться в партнерах и ситуациях общения</a:t>
            </a:r>
            <a:r>
              <a:rPr lang="en-US" sz="5100" smtClean="0"/>
              <a:t>;</a:t>
            </a:r>
            <a:endParaRPr lang="ru-RU" sz="5100" smtClean="0"/>
          </a:p>
          <a:p>
            <a:pPr>
              <a:lnSpc>
                <a:spcPct val="150000"/>
              </a:lnSpc>
              <a:buNone/>
            </a:pPr>
            <a:r>
              <a:rPr lang="en-US" sz="5100" smtClean="0"/>
              <a:t>-</a:t>
            </a:r>
            <a:r>
              <a:rPr lang="ru-RU" sz="5100" smtClean="0"/>
              <a:t>Развитие умения соотносить средства вербального и невербального общения</a:t>
            </a:r>
            <a:r>
              <a:rPr lang="en-US" sz="5100" smtClean="0"/>
              <a:t>.</a:t>
            </a:r>
            <a:endParaRPr lang="ru-RU" sz="5100" smtClean="0"/>
          </a:p>
          <a:p>
            <a:pPr>
              <a:lnSpc>
                <a:spcPct val="150000"/>
              </a:lnSpc>
            </a:pPr>
            <a:endParaRPr lang="ru-RU" sz="440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44816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Способы   </a:t>
            </a:r>
            <a:r>
              <a:rPr lang="ru-RU" dirty="0" smtClean="0">
                <a:solidFill>
                  <a:srgbClr val="FF0000"/>
                </a:solidFill>
              </a:rPr>
              <a:t>реализации партнерской </a:t>
            </a:r>
            <a:r>
              <a:rPr lang="ru-RU" dirty="0" smtClean="0">
                <a:solidFill>
                  <a:srgbClr val="FF0000"/>
                </a:solidFill>
              </a:rPr>
              <a:t>  деятельности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85926"/>
            <a:ext cx="7467600" cy="46880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 воспитатель-партнер предлагает свою идею или свой результат для детской критики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– каждый ребенок работает в своем темпе и решает сам, закончил он работу или нет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-партнерство не просто действие- это именно взаимодействие</a:t>
            </a:r>
            <a:r>
              <a:rPr lang="en-US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1785926"/>
            <a:ext cx="7643836" cy="4786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Когда педагог становится </a:t>
            </a:r>
            <a:r>
              <a:rPr lang="ru-RU" dirty="0" smtClean="0">
                <a:solidFill>
                  <a:srgbClr val="FF0000"/>
                </a:solidFill>
              </a:rPr>
              <a:t>партнером,  </a:t>
            </a:r>
            <a:r>
              <a:rPr lang="ru-RU" dirty="0" smtClean="0">
                <a:solidFill>
                  <a:srgbClr val="FF0000"/>
                </a:solidFill>
              </a:rPr>
              <a:t>меняется: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0" dirty="0" smtClean="0">
                <a:solidFill>
                  <a:schemeClr val="tx1"/>
                </a:solidFill>
                <a:latin typeface="+mn-lt"/>
              </a:rPr>
              <a:t>- стиль поведения взрослого (от административно- регламентирующего к непринужденно-доверительному)</a:t>
            </a:r>
            <a:r>
              <a:rPr lang="en-US" sz="2700" b="0" dirty="0" smtClean="0">
                <a:solidFill>
                  <a:schemeClr val="tx1"/>
                </a:solidFill>
                <a:latin typeface="+mn-lt"/>
              </a:rPr>
              <a:t>;</a:t>
            </a:r>
            <a:r>
              <a:rPr lang="ru-RU" sz="27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b="0" dirty="0" smtClean="0">
                <a:solidFill>
                  <a:schemeClr val="tx1"/>
                </a:solidFill>
                <a:latin typeface="+mn-lt"/>
              </a:rPr>
            </a:br>
            <a:r>
              <a:rPr lang="ru-RU" sz="2700" b="0" dirty="0" smtClean="0">
                <a:solidFill>
                  <a:schemeClr val="tx1"/>
                </a:solidFill>
                <a:latin typeface="+mn-lt"/>
              </a:rPr>
              <a:t>-рабочее пространство, на котором разворачивается совместная работа( от отдельного места за»учительским» столом к месту за общим столом рядом с детьми)</a:t>
            </a:r>
            <a:r>
              <a:rPr lang="en-US" sz="2700" b="0" dirty="0" smtClean="0">
                <a:solidFill>
                  <a:schemeClr val="tx1"/>
                </a:solidFill>
                <a:latin typeface="+mn-lt"/>
              </a:rPr>
              <a:t>;</a:t>
            </a:r>
            <a:r>
              <a:rPr lang="ru-RU" sz="27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b="0" dirty="0" smtClean="0">
                <a:solidFill>
                  <a:schemeClr val="tx1"/>
                </a:solidFill>
                <a:latin typeface="+mn-lt"/>
              </a:rPr>
            </a:br>
            <a:r>
              <a:rPr lang="ru-RU" sz="2700" b="0" dirty="0" smtClean="0">
                <a:solidFill>
                  <a:schemeClr val="tx1"/>
                </a:solidFill>
                <a:latin typeface="+mn-lt"/>
              </a:rPr>
              <a:t>- отношение педагога к выполнению общей работы(от общего руководства к участию в выполнении определенной части работы)</a:t>
            </a:r>
            <a:r>
              <a:rPr lang="en-US" sz="2700" b="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481</TotalTime>
  <Words>413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СОВМЕСТНАЯ ПАРТНЕРСКАЯ ДЕЯТЕЛЬНОСТЬ ВЗРОСЛОГО  С ДЕТЬМИ ДОШКОЛЬНОГО ВОЗРАСТА</vt:lpstr>
      <vt:lpstr> </vt:lpstr>
      <vt:lpstr>Партнерская   позиция воспитателя   предполагает:  </vt:lpstr>
      <vt:lpstr>Партнерство взрослого с детьми предполагает:</vt:lpstr>
      <vt:lpstr>Сравнительная характеристика особенностей партнерской и учительской позиции</vt:lpstr>
      <vt:lpstr>Слайд 6</vt:lpstr>
      <vt:lpstr>Слайд 7</vt:lpstr>
      <vt:lpstr>Способы   реализации партнерской   деятельности:</vt:lpstr>
      <vt:lpstr>Когда педагог становится партнером,  меняется:  - стиль поведения взрослого (от административно- регламентирующего к непринужденно-доверительному); -рабочее пространство, на котором разворачивается совместная работа( от отдельного места за»учительским» столом к месту за общим столом рядом с детьми); - отношение педагога к выполнению общей работы(от общего руководства к участию в выполнении определенной части работы).    </vt:lpstr>
      <vt:lpstr>При организации образовательной партнерской деятельности меняется и положение детей: - дети могут сами решать, участвовать им или нет в общей работе;  – вырабатывается порядок и организация совместной деятельности: свободное размещение детей, общение с другими детьми, перемещение по мере необходимости; – дети могут работать в разном темпе( объем работы каждый определяет для  себя сам, что он сделает хорошо и доведет начатое до конца.  </vt:lpstr>
      <vt:lpstr>  СПАСИБО  ЗА  ВНИМАНИЕ!!!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СОВМЕСТНАЯ ПАРТНЕРСКАЯ ДЕЯТЕЛБНОСТЬ ВЗРОСЛОГО  С ДЕТЬМИ ДОШКОЛЬНОГО ВОЗРАСТА</dc:title>
  <dc:creator>RePack by SPecialiST</dc:creator>
  <cp:lastModifiedBy>Workstation</cp:lastModifiedBy>
  <cp:revision>71</cp:revision>
  <dcterms:created xsi:type="dcterms:W3CDTF">2016-05-16T11:53:15Z</dcterms:created>
  <dcterms:modified xsi:type="dcterms:W3CDTF">2019-12-02T12:06:23Z</dcterms:modified>
</cp:coreProperties>
</file>