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293" r:id="rId5"/>
    <p:sldId id="282" r:id="rId6"/>
    <p:sldId id="290" r:id="rId7"/>
    <p:sldId id="289" r:id="rId8"/>
    <p:sldId id="288" r:id="rId9"/>
    <p:sldId id="287" r:id="rId10"/>
    <p:sldId id="286" r:id="rId11"/>
    <p:sldId id="285" r:id="rId12"/>
    <p:sldId id="284" r:id="rId13"/>
    <p:sldId id="283" r:id="rId14"/>
    <p:sldId id="279" r:id="rId15"/>
    <p:sldId id="292" r:id="rId16"/>
    <p:sldId id="291" r:id="rId17"/>
    <p:sldId id="281" r:id="rId18"/>
    <p:sldId id="296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 (диск D)\D\Консультации\Организация ОД в ДОУ\Картинки - дети в ДОУ\де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4752528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9859"/>
              </p:ext>
            </p:extLst>
          </p:nvPr>
        </p:nvGraphicFramePr>
        <p:xfrm>
          <a:off x="1547664" y="180975"/>
          <a:ext cx="7491561" cy="2152650"/>
        </p:xfrm>
        <a:graphic>
          <a:graphicData uri="http://schemas.openxmlformats.org/drawingml/2006/table">
            <a:tbl>
              <a:tblPr/>
              <a:tblGrid>
                <a:gridCol w="7491561"/>
              </a:tblGrid>
              <a:tr h="2152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ОРГАНИЗАЦИИ ОБРАЗОВАТЕЛЬНОЙ ДЕЯТЕЛЬНОСТИ ДОУ В СООТВЕТСТВИИ С ФГОС ДО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(консультация для воспитателей).</a:t>
                      </a:r>
                      <a:endParaRPr lang="ru-RU" sz="2000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55208"/>
              </p:ext>
            </p:extLst>
          </p:nvPr>
        </p:nvGraphicFramePr>
        <p:xfrm>
          <a:off x="4857752" y="3933056"/>
          <a:ext cx="4106736" cy="2956560"/>
        </p:xfrm>
        <a:graphic>
          <a:graphicData uri="http://schemas.openxmlformats.org/drawingml/2006/table">
            <a:tbl>
              <a:tblPr/>
              <a:tblGrid>
                <a:gridCol w="4106736"/>
              </a:tblGrid>
              <a:tr h="257251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Подготовила:</a:t>
                      </a:r>
                      <a:r>
                        <a:rPr lang="ru-RU" sz="2400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Розова Е.Ю.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заместитель директора по ВМР              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МБДОУ «Д/С № 15 «Сказка»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г. Черкесска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0" baseline="0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000" b="0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98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8643"/>
              </p:ext>
            </p:extLst>
          </p:nvPr>
        </p:nvGraphicFramePr>
        <p:xfrm>
          <a:off x="0" y="304800"/>
          <a:ext cx="9108503" cy="6305550"/>
        </p:xfrm>
        <a:graphic>
          <a:graphicData uri="http://schemas.openxmlformats.org/drawingml/2006/table">
            <a:tbl>
              <a:tblPr/>
              <a:tblGrid>
                <a:gridCol w="9108503"/>
              </a:tblGrid>
              <a:tr h="6305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СООТВЕТСТВИИ С ФГОС ДО ДОШКОЛЬНОЕ УЧРЕЖДЕНИЕ   ОБЯЗАНО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: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консультировать родителей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 вопросам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образования и охраны здоровья детей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информировать   родителей</a:t>
                      </a:r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общественность,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целях  дошкольного  образования;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обеспечить открытость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дошкольного образования;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создать условия для участия родителей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образовательной деятельности;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обеспечить вовлечение семей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непосредственно в образовательную деятельность;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создать условия для взрослых по поиску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использованию материалов,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обеспечивающих реализацию</a:t>
                      </a: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 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обсуждать с родителями  вопросы,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связанные с реализацией Программы.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article5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фото ДС 15\23.02\2018\P80220-145336.jpg"/>
          <p:cNvPicPr>
            <a:picLocks noChangeAspect="1" noChangeArrowheads="1"/>
          </p:cNvPicPr>
          <p:nvPr/>
        </p:nvPicPr>
        <p:blipFill>
          <a:blip r:embed="rId3" cstate="print"/>
          <a:srcRect r="10903"/>
          <a:stretch>
            <a:fillRect/>
          </a:stretch>
        </p:blipFill>
        <p:spPr bwMode="auto">
          <a:xfrm>
            <a:off x="6000760" y="4214818"/>
            <a:ext cx="2918591" cy="242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65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36182"/>
              </p:ext>
            </p:extLst>
          </p:nvPr>
        </p:nvGraphicFramePr>
        <p:xfrm>
          <a:off x="251520" y="238125"/>
          <a:ext cx="8701980" cy="6492240"/>
        </p:xfrm>
        <a:graphic>
          <a:graphicData uri="http://schemas.openxmlformats.org/drawingml/2006/table">
            <a:tbl>
              <a:tblPr/>
              <a:tblGrid>
                <a:gridCol w="8701980"/>
              </a:tblGrid>
              <a:tr h="6400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УСЛОВИЯ РЕАЛИЗАЦИИ ТРЕБОВАНИЙ ФГОС ДО В ДОШКОЛЬНОМ УЧРЕЖДЕНИИ.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Одним из важных условий успешного введения ФГОС является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развивающей предметно-пространственной среды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У ребенка дошкольного возраста есть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три основные потребности: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*потребность в общении,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*в движении,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познании.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Среда группы должна удовлетворять этим потребностям.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 требует, чтобы развивающая предметно-пространственная среда была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содержательно-насыщенной,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трансформируемой,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полифункциональной,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вариативной,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доступной и безопасной.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08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22008"/>
              </p:ext>
            </p:extLst>
          </p:nvPr>
        </p:nvGraphicFramePr>
        <p:xfrm>
          <a:off x="314325" y="323850"/>
          <a:ext cx="8524875" cy="6309360"/>
        </p:xfrm>
        <a:graphic>
          <a:graphicData uri="http://schemas.openxmlformats.org/drawingml/2006/table">
            <a:tbl>
              <a:tblPr/>
              <a:tblGrid>
                <a:gridCol w="8524875"/>
              </a:tblGrid>
              <a:tr h="6257925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Насыщенность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среды должна соответствовать       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возрастным возможностям детей и содержанию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Программы, а организация образовательного    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пространства и разнообразие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материалов должны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обеспечивать: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игровую,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познавательную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исследовательскую и творческую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активность  воспитанников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экспериментирование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доступными материалами;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двигательную активность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 развитие крупной и мелкой моторики;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эмоциональное благополучие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charset="0"/>
                        <a:buNone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*возможность самовыражения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charset="0"/>
                        <a:buNone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E:\фото ДС 15\смотр экология\P71129-14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06" y="4500570"/>
            <a:ext cx="2505093" cy="1857388"/>
          </a:xfrm>
          <a:prstGeom prst="rect">
            <a:avLst/>
          </a:prstGeom>
          <a:noFill/>
        </p:spPr>
      </p:pic>
      <p:pic>
        <p:nvPicPr>
          <p:cNvPr id="7171" name="Picture 3" descr="E:\фото ДС 15\ДС 15 для Единой России\дети\ANDY4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00239"/>
            <a:ext cx="2928720" cy="1952647"/>
          </a:xfrm>
          <a:prstGeom prst="rect">
            <a:avLst/>
          </a:prstGeom>
          <a:noFill/>
        </p:spPr>
      </p:pic>
      <p:pic>
        <p:nvPicPr>
          <p:cNvPr id="7172" name="Picture 4" descr="C:\Users\Workstation\Desktop\краеведение\гр 11 в музее\IMG_20190322_105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1847709" cy="138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93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83632"/>
              </p:ext>
            </p:extLst>
          </p:nvPr>
        </p:nvGraphicFramePr>
        <p:xfrm>
          <a:off x="179512" y="266700"/>
          <a:ext cx="8784976" cy="6315075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6315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Трансформируемость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пространства предполагает возможность изменений предметно-пространственной среды в зависимости от образовательной ситуации, от меняющихся интересов и возможностей детей. Развивающая среда не может быть построена окончательно, так как завтра она уже перестает стимулировать развитие, а послезавтра станет тормозить его.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Полифункциональность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материалов предполагает: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полифункциональных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charset="0"/>
                        <a:buNone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(не обладающих жёстко закреплённым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charset="0"/>
                        <a:buNone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способом употребления)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предметов.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E:\фото ДС 15\ИГРА\игра 9 гр\IMG-20181101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40" y="3929066"/>
            <a:ext cx="342902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28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  Вариативность среды предполагает: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наличие различных пространств (уголков), а также разнообразных материалов, игр, игрушек и оборудования, обеспечивающих свободный выбор детей;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в обстановке помещения находятся только те материалы, которые востребуются детьми и выполняют развивающую функцию. Так, если в ближайшее время игра, пособие, оборудование не будут использованы, их следует вынести из группы.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1005"/>
              </p:ext>
            </p:extLst>
          </p:nvPr>
        </p:nvGraphicFramePr>
        <p:xfrm>
          <a:off x="205509" y="296888"/>
          <a:ext cx="8830987" cy="6229350"/>
        </p:xfrm>
        <a:graphic>
          <a:graphicData uri="http://schemas.openxmlformats.org/drawingml/2006/table">
            <a:tbl>
              <a:tblPr/>
              <a:tblGrid>
                <a:gridCol w="8830987"/>
              </a:tblGrid>
              <a:tr h="622935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Вариативность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среды предполагает: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различных пространств (уголков), а также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разнообразных материалов, игр, игрушек и оборудования, обеспечивающих свободный выбор детей;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Следует помнить, что в обстановке помещения находятся только те материалы, которые востребуются детьми и выполняют развивающую функцию.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Так, если в ближайшее время игра, пособие, оборудование не будут использованы, их следует вынести из группы.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Доступность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среды предполагает свободный доступ воспитанников к играм, игрушкам, материалам, пособиям, обеспечивающим все основные виды детской активности.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среды предполагает соответствие всех её элементов требованиям по обеспечению надёжности и безопасности их использования.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06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76490"/>
              </p:ext>
            </p:extLst>
          </p:nvPr>
        </p:nvGraphicFramePr>
        <p:xfrm>
          <a:off x="266700" y="200025"/>
          <a:ext cx="8743950" cy="6419850"/>
        </p:xfrm>
        <a:graphic>
          <a:graphicData uri="http://schemas.openxmlformats.org/drawingml/2006/table">
            <a:tbl>
              <a:tblPr/>
              <a:tblGrid>
                <a:gridCol w="8743950"/>
              </a:tblGrid>
              <a:tr h="6419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Также воспитатель через организацию предметной среды должен решать задачи создания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зоны ближайшего развития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этого  педагог подбирает   материалы, предназначенные детям данного возраста, но кроме них  включает  примерно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15% материалов, ориентированных на детей более старшего возраста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Это объясняется следующими причинами: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 – первых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в каждой группе есть дети, опережающие сверстников в развитии, и  чтобы не тормозить их дальнейшее продвижение, необходимо использовать более сложное содержание;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 – вторых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детское экспериментирование с новым, более сложным материалом открывает перспективу саморазвития.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сравнению с обычной семейной обстановкой, среда в детском саду должна быть интенсивно развивающей, провоцирующей возникновение и развитие познавательных интересов ребёнка, его волевых качеств, эмоций, чувств.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71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36601"/>
              </p:ext>
            </p:extLst>
          </p:nvPr>
        </p:nvGraphicFramePr>
        <p:xfrm>
          <a:off x="179512" y="200025"/>
          <a:ext cx="8856984" cy="6286500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6286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СОВРЕМЕННЫЕ ТРЕБОВАНИЯ К ПЛАНИРОВАНИЮ ОБРАЗОВАТЕЛЬНОЙ ДЕЯТЕЛЬНОСТИ В СООТВЕТСТВИИ С ФГОС   ДО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Основой образовательного процесса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является планирование.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работы является обязательной педагогической документацией воспитателя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Существует несколько важных условий, которые необходимо соблюдать при планировании: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объективная оценка уровня своей работы;  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целей и задач планирования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определенный период работы, соотнесение их с рабочей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программой,  возрастным составом группы детей4  </a:t>
                      </a:r>
                    </a:p>
                    <a:p>
                      <a:pPr lvl="0"/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*четкое представление результатов работы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которые должны быть достигнуты к концу планируемого периода;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 оптимальных путей, средств, методов, помогающих добиться поставленных целей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может корректироваться и уточняться в процессе его реализации.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96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57801"/>
              </p:ext>
            </p:extLst>
          </p:nvPr>
        </p:nvGraphicFramePr>
        <p:xfrm>
          <a:off x="228600" y="266700"/>
          <a:ext cx="8663880" cy="6258644"/>
        </p:xfrm>
        <a:graphic>
          <a:graphicData uri="http://schemas.openxmlformats.org/drawingml/2006/table">
            <a:tbl>
              <a:tblPr/>
              <a:tblGrid>
                <a:gridCol w="8663880"/>
              </a:tblGrid>
              <a:tr h="625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Любой план не является действенным без методического сопровождения, которое может быть представлено в виде, методических материалов, книг, картотек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т.д.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ФГОС ДО  предлагает для мотивации образовательной деятельности не набор отдельных игровых приемов, а усвоение образовательного материала в процессе подготовки и проведения каких-либо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значимых и интересных для дошкольников событий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Такими событиями могут стать: День семьи, День матери, День доброты, День Земли и др.  или важные события в жизни коллектива: День знаний, День рождения города, Новый год  и т. д. А также это может быть планирование в соответствии с лексическими темами, повторяющимися из года в год: "Времена года", 'Труд взрослых", "Безопасность на дорогах" и т.д.)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92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4285"/>
              </p:ext>
            </p:extLst>
          </p:nvPr>
        </p:nvGraphicFramePr>
        <p:xfrm>
          <a:off x="323850" y="257175"/>
          <a:ext cx="8591550" cy="6229350"/>
        </p:xfrm>
        <a:graphic>
          <a:graphicData uri="http://schemas.openxmlformats.org/drawingml/2006/table">
            <a:tbl>
              <a:tblPr/>
              <a:tblGrid>
                <a:gridCol w="8591550"/>
              </a:tblGrid>
              <a:tr h="622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мнению многих специалистов, комплексно-тематическое планирование является наиболее эффективным видом планирования в работе с детьми дошкольного возраста.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Такой подход придает системность и последовательность в реализации программных задач по  разным образовательным областям знаний.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Детское сознание прекрасно удерживает эмоционально значимые для него события. Ребенок не перенапрягается, т.к. обеспечивается постоянная смена действий и впечатлений, и  «проживает» тему не спеша, успевая осмыслить и прочувствовать ее.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E:\фото ДС 15\ПДД\2019\IMG-20190926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857760"/>
            <a:ext cx="2428892" cy="1821669"/>
          </a:xfrm>
          <a:prstGeom prst="rect">
            <a:avLst/>
          </a:prstGeom>
          <a:noFill/>
        </p:spPr>
      </p:pic>
      <p:pic>
        <p:nvPicPr>
          <p:cNvPr id="9219" name="Picture 3" descr="E:\фото ДС 15\фото\день знаний\20160901_10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14884"/>
            <a:ext cx="2571736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48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25230"/>
              </p:ext>
            </p:extLst>
          </p:nvPr>
        </p:nvGraphicFramePr>
        <p:xfrm>
          <a:off x="266700" y="285750"/>
          <a:ext cx="8772525" cy="6276975"/>
        </p:xfrm>
        <a:graphic>
          <a:graphicData uri="http://schemas.openxmlformats.org/drawingml/2006/table">
            <a:tbl>
              <a:tblPr/>
              <a:tblGrid>
                <a:gridCol w="8772525"/>
              </a:tblGrid>
              <a:tr h="6276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ОСУЩЕСТВЛЕНИЕ ПРОЕКТНОЙ ДЕЯТЕЛЬНОСТИ В ДЕТСКОМ САДУ.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связи с введением ФГОС одним из приоритетных и наиболее эффективных средств обучения и воспитания детей становится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 проектов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Это педагогическая технология, стержнем которой является самостоятельная исследовательская, познавательная, игровая, творческая, продуктивная деятельность детей, в процессе которой ребенок познает себя и окружающий мир, воплощает новые знания в реальные продукты.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Проект - это специально организованный взрослым и выполняемый детьми комплекс действий, завершающийся созданием творческих работ</a:t>
                      </a:r>
                      <a:r>
                        <a:rPr lang="ru-RU" sz="1800" dirty="0" smtClean="0">
                          <a:solidFill>
                            <a:srgbClr val="2222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Любой проект – продукт сотрудничества детей, воспитателей и родителей. Он позволяет развивать познавательный интерес к различным областям знаний, формировать коммуникативные навыки и нравственные качества. </a:t>
                      </a:r>
                      <a:r>
                        <a:rPr lang="ru-RU" sz="1800" dirty="0" smtClean="0">
                          <a:solidFill>
                            <a:srgbClr val="2222F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86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39775"/>
              </p:ext>
            </p:extLst>
          </p:nvPr>
        </p:nvGraphicFramePr>
        <p:xfrm>
          <a:off x="467544" y="260648"/>
          <a:ext cx="8280920" cy="6212840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5843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Сегодня в системе дошкольного образования происходят серьёзные изменения, которых не было с момента её создания.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В связи с введением с </a:t>
                      </a:r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сентября 2013 года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действие нового  «Закона об образовании в Российской Федерации» дошкольное образование становится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ПЕРВЫМ УРОВНЕМ ОБЩЕГО ОБРАЗОВАНИЯ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В связи с этим существенным образом меняется отношение к дошкольному образованию как к ключевому уровню развития ребёнка.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С  </a:t>
                      </a:r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 января 2014 г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введен в действие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федеральный государственный образовательный стандарт дошкольного образования, утвержденный приказом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РФ от </a:t>
                      </a:r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17.10.2013 г. №1155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91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73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3226"/>
            <a:ext cx="8712968" cy="642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в проекте помогает ребенку почувствовать свою значимость, ощутить себя полноправным участником событий, способствует усилению позиций «Я сам», «Я сделаю», «Я умею». У детей появляется возможность проявить себя в различных видах  деятельности, внести свою лепту в общее дело, проявить индивидуальность, завоевать определенное положение в группе.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основе любого проекта лежит проблема, для решения которой требуется исследовательский поиск.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составляющие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 </a:t>
            </a:r>
          </a:p>
          <a:p>
            <a:pPr marL="342900" lvl="0" indent="-34290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детская самостоятельность</a:t>
            </a: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(при поддержке педагога),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сотворчество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и взрослых.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:\фото ДС 15\Специалисты\Марина\IMG-20190311-WA0014.jpg"/>
          <p:cNvPicPr>
            <a:picLocks noChangeAspect="1" noChangeArrowheads="1"/>
          </p:cNvPicPr>
          <p:nvPr/>
        </p:nvPicPr>
        <p:blipFill>
          <a:blip r:embed="rId2"/>
          <a:srcRect t="17120"/>
          <a:stretch>
            <a:fillRect/>
          </a:stretch>
        </p:blipFill>
        <p:spPr bwMode="auto">
          <a:xfrm>
            <a:off x="6429388" y="3714752"/>
            <a:ext cx="2000264" cy="294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82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 (диск D)\D\Консультации\Организация ОД в ДОУ\Картинки - дети в ДОУ\де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744416" cy="369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48367"/>
              </p:ext>
            </p:extLst>
          </p:nvPr>
        </p:nvGraphicFramePr>
        <p:xfrm>
          <a:off x="4211960" y="260648"/>
          <a:ext cx="4770114" cy="5919724"/>
        </p:xfrm>
        <a:graphic>
          <a:graphicData uri="http://schemas.openxmlformats.org/drawingml/2006/table">
            <a:tbl>
              <a:tblPr/>
              <a:tblGrid>
                <a:gridCol w="4770114"/>
              </a:tblGrid>
              <a:tr h="4896544">
                <a:tc>
                  <a:txBody>
                    <a:bodyPr/>
                    <a:lstStyle/>
                    <a:p>
                      <a:pPr marL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FF662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ПРЕИМУЩЕСТВА ПРОЕКТНОГО МЕТОДА ВОСПИТАТЕЛЬНО-ОБРАЗОВАТЕЛЬНОГО ПРОЦЕССА: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является одним из методов развивающего обучения, т.к. в его основе лежит развитие познавательных навыков детей;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повышает качество образовательного процесса;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служит развитию  творческого мышления.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способствует повышению компетентности педагогов.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2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 (диск D)\D\Консультации\Организация ОД в ДОУ\Картинки - дети в ДОУ\де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44416" cy="369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15440"/>
              </p:ext>
            </p:extLst>
          </p:nvPr>
        </p:nvGraphicFramePr>
        <p:xfrm>
          <a:off x="4067944" y="1484784"/>
          <a:ext cx="4770114" cy="4896544"/>
        </p:xfrm>
        <a:graphic>
          <a:graphicData uri="http://schemas.openxmlformats.org/drawingml/2006/table">
            <a:tbl>
              <a:tblPr/>
              <a:tblGrid>
                <a:gridCol w="4770114"/>
              </a:tblGrid>
              <a:tr h="4896544">
                <a:tc>
                  <a:txBody>
                    <a:bodyPr/>
                    <a:lstStyle/>
                    <a:p>
                      <a:pPr marL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662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662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СПАСИБО </a:t>
                      </a:r>
                    </a:p>
                    <a:p>
                      <a:pPr marL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662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</a:t>
                      </a:r>
                    </a:p>
                    <a:p>
                      <a:pPr marL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solidFill>
                            <a:srgbClr val="FF662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ВНИМАНИЕ!</a:t>
                      </a:r>
                      <a:endParaRPr lang="ru-RU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1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 (диск D)\D\Консультации\Организация ОД в ДОУ\Картинки - дети в ДОУ\радуга и дет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4" y="404664"/>
            <a:ext cx="87262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8367"/>
              </p:ext>
            </p:extLst>
          </p:nvPr>
        </p:nvGraphicFramePr>
        <p:xfrm>
          <a:off x="251520" y="323850"/>
          <a:ext cx="8712967" cy="6319520"/>
        </p:xfrm>
        <a:graphic>
          <a:graphicData uri="http://schemas.openxmlformats.org/drawingml/2006/table">
            <a:tbl>
              <a:tblPr/>
              <a:tblGrid>
                <a:gridCol w="8712967"/>
              </a:tblGrid>
              <a:tr h="601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Введение ФГОС обосновано необходимостью стандартизации  ДО  для того,  чтобы обеспечить каждому ребенку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равные стартовые возможности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успешного обучения в школе.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Достижения детей-дошкольников определяются не   набором конкретных знаний, умений и навыков, а совокупностью личностных качеств, обеспечивающих психологическую готовность ребенка к школе.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Обучение чтению и счёту </a:t>
                      </a:r>
                      <a:r>
                        <a:rPr lang="ru-RU" sz="28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является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целью   ДО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ДОУ призвано помочь ребёнку безболезненно перейти на новый уровень образования, эмоционально, коммуникативно, физически и психически 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развить ребенка, сформировать способности и желание учиться в школе.</a:t>
                      </a:r>
                      <a:endParaRPr lang="ru-RU" sz="280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21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33231"/>
              </p:ext>
            </p:extLst>
          </p:nvPr>
        </p:nvGraphicFramePr>
        <p:xfrm>
          <a:off x="251521" y="116632"/>
          <a:ext cx="8838726" cy="6624736"/>
        </p:xfrm>
        <a:graphic>
          <a:graphicData uri="http://schemas.openxmlformats.org/drawingml/2006/table">
            <a:tbl>
              <a:tblPr/>
              <a:tblGrid>
                <a:gridCol w="8838726"/>
              </a:tblGrid>
              <a:tr h="6624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Что же меняется в образовательном процессе ДОУ в связи с введением ФГОС ДО?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  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тексте ФГОС не употребляется слово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«занятие»,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 это не означает переход на позиции «свободного воспитания» дошкольников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                         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Процесс обучения остается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                                                     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современной теории и практике понятие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«занятие»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рассматривается как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занимательное дело , а не учебная деятельность.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Занятием должна стать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интересная для детей, специально организованная воспитателем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b="1" i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специфическая детская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b="1" i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подразумевающая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их активность, деловое взаимодействие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общение, накопление  определенной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информации об окружающем мире,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формирование необходимых знаний,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умений и навыков.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E:\фото ДС 15\ИГРА\игра 2 гр\IMG-20181030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75" y="3643314"/>
            <a:ext cx="361952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62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54849"/>
              </p:ext>
            </p:extLst>
          </p:nvPr>
        </p:nvGraphicFramePr>
        <p:xfrm>
          <a:off x="179513" y="257175"/>
          <a:ext cx="8712968" cy="6086475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6086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СПЕЦИФИЧЕСКИЕ ДЕТСКИЕ ВИДЫ ДЕЯТЕЛЬНОСТИ ДЕТЕЙ ДОШКОЛЬНОГО ВОЗРАСТА 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(3-7 лет):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ИГРОВАЯ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                                                                                   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включая сюжетно-ролевые игры, игры 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правилами и др.;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КОММУНИКАТИВНАЯ                                                                                         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(общение и взаимодействие со взрослыми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сверстниками);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ПОЗНАВАТЕЛЬНО - ИССЛЕДОВАТЕЛЬСКАЯ                                          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(исследование объектов окружающей среды                                               и экспериментирование с ними);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ВОСПРИЯТИЕ ХУДОЖЕСТВЕННОЙ ЛИТЕРАТУРЫ И ФОЛЬКЛОРА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САМООБСЛУЖИВАНИЕ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ЭЛЕМЕНТАРНЫЙ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БЫТОВОЙ ТРУД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12" y="1844822"/>
            <a:ext cx="2375150" cy="17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 ДС 15\ИГРА\игра гр 12\Парикмахерска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357694"/>
            <a:ext cx="2349488" cy="1762116"/>
          </a:xfrm>
          <a:prstGeom prst="rect">
            <a:avLst/>
          </a:prstGeom>
          <a:noFill/>
        </p:spPr>
      </p:pic>
      <p:pic>
        <p:nvPicPr>
          <p:cNvPr id="2051" name="Picture 3" descr="C:\Users\Workstation\Desktop\ЛЕТО 2019\фото\с водой\IMG-20190626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2857477" cy="214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9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20609"/>
              </p:ext>
            </p:extLst>
          </p:nvPr>
        </p:nvGraphicFramePr>
        <p:xfrm>
          <a:off x="390525" y="276225"/>
          <a:ext cx="8391525" cy="6153150"/>
        </p:xfrm>
        <a:graphic>
          <a:graphicData uri="http://schemas.openxmlformats.org/drawingml/2006/table">
            <a:tbl>
              <a:tblPr/>
              <a:tblGrid>
                <a:gridCol w="8391525"/>
              </a:tblGrid>
              <a:tr h="615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КОНСТРУИРОВАНИЕ ИЗ РАЗНОГО МАТЕРИАЛА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                                               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включая конструкторы, модули, бумагу, природный и иной материал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ИЗОБРАЗИТЕЛЬНАЯ                                                                                          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(рисование, лепка, аппликация);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МУЗЫКАЛЬНАЯ                                                                                                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(понимание смысла музыкальных                                         произведений, пение, игра на музыкальных                   инструментах, музыкально-ритмические                                     движения);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  ДВИГАТЕЛЬНАЯ АКТИВНОСТЬ                                                                  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(овладение основными движениями).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E:\фото ДС 15\Т\РР гр 11\IMG-20190424-WA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9803" y="4143380"/>
            <a:ext cx="3224197" cy="2418148"/>
          </a:xfrm>
          <a:prstGeom prst="rect">
            <a:avLst/>
          </a:prstGeom>
          <a:noFill/>
        </p:spPr>
      </p:pic>
      <p:pic>
        <p:nvPicPr>
          <p:cNvPr id="3075" name="Picture 3" descr="E:\фото ДС 15\открытые занятия\гр.12\P91017-09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2601410" cy="1928802"/>
          </a:xfrm>
          <a:prstGeom prst="rect">
            <a:avLst/>
          </a:prstGeom>
          <a:noFill/>
        </p:spPr>
      </p:pic>
      <p:pic>
        <p:nvPicPr>
          <p:cNvPr id="3076" name="Picture 4" descr="E:\фото ДС 15\ПДД\2019\IMG-20191107-WA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338654"/>
            <a:ext cx="1889510" cy="2519346"/>
          </a:xfrm>
          <a:prstGeom prst="rect">
            <a:avLst/>
          </a:prstGeom>
          <a:noFill/>
        </p:spPr>
      </p:pic>
      <p:pic>
        <p:nvPicPr>
          <p:cNvPr id="3077" name="Picture 5" descr="E:\фото ДС 15\ДНИ ЗДОРОВЬЯ\день здоровья сентябрь 2019\IMG-20191003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857364"/>
            <a:ext cx="2366973" cy="1775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1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65869"/>
              </p:ext>
            </p:extLst>
          </p:nvPr>
        </p:nvGraphicFramePr>
        <p:xfrm>
          <a:off x="333375" y="276225"/>
          <a:ext cx="8648700" cy="6305550"/>
        </p:xfrm>
        <a:graphic>
          <a:graphicData uri="http://schemas.openxmlformats.org/drawingml/2006/table">
            <a:tbl>
              <a:tblPr/>
              <a:tblGrid>
                <a:gridCol w="8648700"/>
              </a:tblGrid>
              <a:tr h="6305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  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  Изменяется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 организации детских видов деятельности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РУКОВОДСТВО ВЗРОСЛОГО, А СОВМЕСТНАЯ (ПАРТНЕРСКАЯ) ДЕЯТЕЛЬНОСТЬ ВЗРОСЛОГО И РЕБЕНКА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Если раньше взрослый был главным, руководившим и управлявшим ребенком, то теперь ребенок и взрослый  оба являются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субъектами взаимодействия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  равными по значимости.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Если раньше активность взрослого (в том числе и речевая, когда взрослый «много» говорит) была выше, чем активность ребенка, то теперь активность ребенка должна быть по крайней мере не меньше, чем активность взрослого.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Образовательная деятельность осуществляется на протяжении всего времени нахождения ребенка в дошкольном учреждении: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 образовательная деятельность в режимных моментах;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организованная  образовательная деятельность;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самостоятельная деятельность детей.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00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97131"/>
              </p:ext>
            </p:extLst>
          </p:nvPr>
        </p:nvGraphicFramePr>
        <p:xfrm>
          <a:off x="323528" y="404664"/>
          <a:ext cx="8496944" cy="6126480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5904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ОРГАНИЗОВАННАЯ ОБРАЗОВАТЕЛЬНАЯ ДЕЯТЕЛЬНОСТЬ           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представляет собой организацию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совместной деятельности педагога с детьми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с одним ребенком; с  подгруппой детей; с целой группой детей.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Выбор количества детей зависит от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*возрастных и индивидуальных особенностей детей;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*их интереса к данной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образовательной деятельности;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*сложности материала;                          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*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вида деятельности </a:t>
                      </a: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(игровая,  познавательно - исследовательская, двигательная, продуктивная).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 НЕОБХОДИМО ПОМНИТЬ,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КАЖДЫЙ РЕБЕНОК ДОЛЖЕН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ПОЛУЧИТЬ ОДИНАКОВЫЕ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СТАРТОВЫЕ ВОЗМОЖНОСТИ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ОБУЧЕНИЯ В ШКОЛЕ.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E:\фото ДС 15\Лиля\открытое занятие\IMG-20170518-WA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00480"/>
            <a:ext cx="214314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55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65979"/>
              </p:ext>
            </p:extLst>
          </p:nvPr>
        </p:nvGraphicFramePr>
        <p:xfrm>
          <a:off x="179513" y="180975"/>
          <a:ext cx="8773988" cy="6467475"/>
        </p:xfrm>
        <a:graphic>
          <a:graphicData uri="http://schemas.openxmlformats.org/drawingml/2006/table">
            <a:tbl>
              <a:tblPr/>
              <a:tblGrid>
                <a:gridCol w="8773988"/>
              </a:tblGrid>
              <a:tr h="64674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Сегодня дошкольное образование призвано вернуть в детство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ИГРУ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познавательную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исследовательскую, творческую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которой ребёнок учится общаться, взаимодействовать, с помощью которой он познаёт мир.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Игру, в которой ребёнок «примеряет» на себя разные роли, в которой развивается его речь, память, внимание, мышление, эмоции, воображение.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Таким образом,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главная особенность организации образовательной деятельности в ДОУ на современном этапе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уход от учебной деятельности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статуса игры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как основного вида деятельности детей дошкольного возраста;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включение 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процесс эффективных форм работы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детьми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ИКТ, проектной деятельности,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игровых, проблемно - обучающих ситуаций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рамках интеграции образовательных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областей.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E:\фото ДС 15\Лиля\фотоотчет для конференции\IMG_7068.JPG"/>
          <p:cNvPicPr>
            <a:picLocks noChangeAspect="1" noChangeArrowheads="1"/>
          </p:cNvPicPr>
          <p:nvPr/>
        </p:nvPicPr>
        <p:blipFill>
          <a:blip r:embed="rId2" cstate="print"/>
          <a:srcRect t="8600" b="5376"/>
          <a:stretch>
            <a:fillRect/>
          </a:stretch>
        </p:blipFill>
        <p:spPr bwMode="auto">
          <a:xfrm>
            <a:off x="6500826" y="4286256"/>
            <a:ext cx="205533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333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867</Words>
  <Application>Microsoft Office PowerPoint</Application>
  <PresentationFormat>Экран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</cp:lastModifiedBy>
  <cp:revision>37</cp:revision>
  <dcterms:created xsi:type="dcterms:W3CDTF">2017-11-01T13:11:01Z</dcterms:created>
  <dcterms:modified xsi:type="dcterms:W3CDTF">2022-11-20T07:47:31Z</dcterms:modified>
</cp:coreProperties>
</file>